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4" r:id="rId2"/>
    <p:sldId id="265" r:id="rId3"/>
    <p:sldId id="270" r:id="rId4"/>
    <p:sldId id="266" r:id="rId5"/>
    <p:sldId id="267" r:id="rId6"/>
    <p:sldId id="273" r:id="rId7"/>
    <p:sldId id="274" r:id="rId8"/>
    <p:sldId id="272" r:id="rId9"/>
    <p:sldId id="281" r:id="rId10"/>
    <p:sldId id="258" r:id="rId11"/>
    <p:sldId id="287" r:id="rId12"/>
    <p:sldId id="280" r:id="rId13"/>
    <p:sldId id="293" r:id="rId14"/>
    <p:sldId id="288" r:id="rId15"/>
    <p:sldId id="279" r:id="rId16"/>
    <p:sldId id="289" r:id="rId17"/>
    <p:sldId id="290" r:id="rId18"/>
    <p:sldId id="291" r:id="rId19"/>
    <p:sldId id="292" r:id="rId20"/>
    <p:sldId id="26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974" y="-3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5/3/2020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2066" y="3225151"/>
            <a:ext cx="9990033" cy="2586101"/>
          </a:xfrm>
        </p:spPr>
        <p:txBody>
          <a:bodyPr>
            <a:normAutofit fontScale="92500"/>
          </a:bodyPr>
          <a:lstStyle/>
          <a:p>
            <a:pPr algn="ctr">
              <a:lnSpc>
                <a:spcPct val="110000"/>
              </a:lnSpc>
            </a:pPr>
            <a:r>
              <a:rPr lang="en-US" sz="3600" dirty="0">
                <a:solidFill>
                  <a:schemeClr val="bg1"/>
                </a:solidFill>
                <a:latin typeface="Algerian" panose="04020705040A02060702" pitchFamily="82" charset="0"/>
              </a:rPr>
              <a:t> ALL IN one grocery store</a:t>
            </a:r>
          </a:p>
          <a:p>
            <a:pPr>
              <a:lnSpc>
                <a:spcPct val="110000"/>
              </a:lnSpc>
            </a:pPr>
            <a:r>
              <a:rPr lang="en-US" sz="2600" dirty="0">
                <a:solidFill>
                  <a:schemeClr val="bg1"/>
                </a:solidFill>
                <a:latin typeface="Times New Roman" panose="02020603050405020304" pitchFamily="18" charset="0"/>
                <a:cs typeface="Times New Roman" panose="02020603050405020304" pitchFamily="18" charset="0"/>
              </a:rPr>
              <a:t>Rajat Bhardwaj (PIET16CE086)                  Guide Name : Dr. Ajay Maurya</a:t>
            </a:r>
          </a:p>
          <a:p>
            <a:pPr>
              <a:lnSpc>
                <a:spcPct val="110000"/>
              </a:lnSpc>
            </a:pPr>
            <a:r>
              <a:rPr lang="en-US" sz="2600" dirty="0">
                <a:solidFill>
                  <a:schemeClr val="bg1"/>
                </a:solidFill>
                <a:latin typeface="Times New Roman" panose="02020603050405020304" pitchFamily="18" charset="0"/>
                <a:cs typeface="Times New Roman" panose="02020603050405020304" pitchFamily="18" charset="0"/>
              </a:rPr>
              <a:t>Ravneet Singh (PIET16CE089)</a:t>
            </a:r>
          </a:p>
          <a:p>
            <a:pPr>
              <a:lnSpc>
                <a:spcPct val="110000"/>
              </a:lnSpc>
            </a:pPr>
            <a:r>
              <a:rPr lang="en-US" sz="2600" dirty="0">
                <a:solidFill>
                  <a:schemeClr val="bg1"/>
                </a:solidFill>
                <a:latin typeface="Times New Roman" panose="02020603050405020304" pitchFamily="18" charset="0"/>
                <a:cs typeface="Times New Roman" panose="02020603050405020304" pitchFamily="18" charset="0"/>
              </a:rPr>
              <a:t>Vaidehi Kalra (PIET16CE113)</a:t>
            </a:r>
            <a:endParaRPr lang="en-US" sz="2600" dirty="0">
              <a:solidFill>
                <a:schemeClr val="bg1"/>
              </a:solidFill>
              <a:latin typeface="Algerian" panose="04020705040A02060702" pitchFamily="82" charset="0"/>
            </a:endParaRPr>
          </a:p>
        </p:txBody>
      </p:sp>
      <p:pic>
        <p:nvPicPr>
          <p:cNvPr id="14" name="Picture 13" descr="A close up of a black background&#10;&#10;Description automatically generated">
            <a:extLst>
              <a:ext uri="{FF2B5EF4-FFF2-40B4-BE49-F238E27FC236}">
                <a16:creationId xmlns="" xmlns:a16="http://schemas.microsoft.com/office/drawing/2014/main" id="{22D812CD-06EA-4C4D-8DD8-C9600CCFE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051634"/>
          </a:xfrm>
          <a:prstGeom prst="rect">
            <a:avLst/>
          </a:prstGeom>
        </p:spPr>
      </p:pic>
    </p:spTree>
    <p:extLst>
      <p:ext uri="{BB962C8B-B14F-4D97-AF65-F5344CB8AC3E}">
        <p14:creationId xmlns:p14="http://schemas.microsoft.com/office/powerpoint/2010/main" val="38690674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5992F0F-3AB9-4FD5-A27F-DAA0E719CA48}"/>
              </a:ext>
            </a:extLst>
          </p:cNvPr>
          <p:cNvSpPr/>
          <p:nvPr/>
        </p:nvSpPr>
        <p:spPr>
          <a:xfrm>
            <a:off x="516835" y="318052"/>
            <a:ext cx="9197008" cy="615553"/>
          </a:xfrm>
          <a:prstGeom prst="rect">
            <a:avLst/>
          </a:prstGeom>
        </p:spPr>
        <p:txBody>
          <a:bodyPr wrap="square">
            <a:spAutoFit/>
          </a:bodyPr>
          <a:lstStyle/>
          <a:p>
            <a:r>
              <a:rPr lang="en-IN" sz="3400" b="1" dirty="0">
                <a:solidFill>
                  <a:schemeClr val="bg1"/>
                </a:solidFill>
                <a:latin typeface="Algerian" panose="04020705040A02060702" pitchFamily="82" charset="0"/>
              </a:rPr>
              <a:t>Need of grocery store web application</a:t>
            </a:r>
            <a:endParaRPr lang="en-IN" sz="3400" dirty="0"/>
          </a:p>
        </p:txBody>
      </p:sp>
      <p:sp>
        <p:nvSpPr>
          <p:cNvPr id="8" name="Rectangle 7">
            <a:extLst>
              <a:ext uri="{FF2B5EF4-FFF2-40B4-BE49-F238E27FC236}">
                <a16:creationId xmlns="" xmlns:a16="http://schemas.microsoft.com/office/drawing/2014/main" id="{60683168-CBD2-42D8-B929-E976EF33475F}"/>
              </a:ext>
            </a:extLst>
          </p:cNvPr>
          <p:cNvSpPr/>
          <p:nvPr/>
        </p:nvSpPr>
        <p:spPr>
          <a:xfrm>
            <a:off x="516835" y="1032324"/>
            <a:ext cx="8627165" cy="5016758"/>
          </a:xfrm>
          <a:prstGeom prst="rect">
            <a:avLst/>
          </a:prstGeom>
        </p:spPr>
        <p:txBody>
          <a:bodyPr wrap="square">
            <a:spAutoFit/>
          </a:bodyPr>
          <a:lstStyle/>
          <a:p>
            <a:pPr marL="457200" indent="-457200" algn="just">
              <a:buAutoNum type="arabicPeriod"/>
            </a:pPr>
            <a:r>
              <a:rPr lang="en-US" sz="2000" dirty="0">
                <a:solidFill>
                  <a:schemeClr val="bg1"/>
                </a:solidFill>
                <a:latin typeface="Times New Roman" panose="02020603050405020304" pitchFamily="18" charset="0"/>
                <a:cs typeface="Times New Roman" panose="02020603050405020304" pitchFamily="18" charset="0"/>
              </a:rPr>
              <a:t>You can save time in terms of driving to a physical grocery store, circling the parking lot looking for parking, meandering up and down the aisles, standing in line at the checkout counter, loading the groceries in your car, and driving home.</a:t>
            </a:r>
          </a:p>
          <a:p>
            <a:pPr marL="457200" indent="-457200" algn="just">
              <a:buAutoNum type="arabicPeriod"/>
            </a:pPr>
            <a:r>
              <a:rPr lang="en-US" sz="2000" dirty="0">
                <a:solidFill>
                  <a:schemeClr val="bg1"/>
                </a:solidFill>
                <a:latin typeface="Times New Roman" panose="02020603050405020304" pitchFamily="18" charset="0"/>
                <a:cs typeface="Times New Roman" panose="02020603050405020304" pitchFamily="18" charset="0"/>
              </a:rPr>
              <a:t>You are less likely to overspend if you purchase grocery online rather than visit a physical grocery store, because you are less likely to be side tracked and end up buying more than what you intended. </a:t>
            </a:r>
          </a:p>
          <a:p>
            <a:pPr algn="just"/>
            <a:r>
              <a:rPr lang="en-US" sz="2000" dirty="0">
                <a:solidFill>
                  <a:schemeClr val="bg1"/>
                </a:solidFill>
                <a:latin typeface="Times New Roman" panose="02020603050405020304" pitchFamily="18" charset="0"/>
                <a:cs typeface="Times New Roman" panose="02020603050405020304" pitchFamily="18" charset="0"/>
              </a:rPr>
              <a:t>	Let's face it: It has happened to all of us. We go to the grocery store with a 	shopping list and wind up walking out of the store having bought a million 	other things that were not on the list.</a:t>
            </a:r>
          </a:p>
          <a:p>
            <a:pPr marL="457200" indent="-457200" algn="just">
              <a:buAutoNum type="arabicPeriod" startAt="3"/>
            </a:pPr>
            <a:r>
              <a:rPr lang="en-US" sz="2000" dirty="0">
                <a:solidFill>
                  <a:schemeClr val="bg1"/>
                </a:solidFill>
                <a:latin typeface="Times New Roman" panose="02020603050405020304" pitchFamily="18" charset="0"/>
                <a:cs typeface="Times New Roman" panose="02020603050405020304" pitchFamily="18" charset="0"/>
              </a:rPr>
              <a:t>If you have a physical handicap or impairment that prevents you from the physical labor associated with grocery shopping, then having your groceries delivered to you may well be a necessity more than a convenience.</a:t>
            </a:r>
          </a:p>
          <a:p>
            <a:pPr marL="457200" indent="-457200" algn="just">
              <a:buAutoNum type="arabicPeriod" startAt="3"/>
            </a:pPr>
            <a:r>
              <a:rPr lang="en-US" sz="2000" dirty="0">
                <a:solidFill>
                  <a:schemeClr val="bg1"/>
                </a:solidFill>
                <a:latin typeface="Times New Roman" panose="02020603050405020304" pitchFamily="18" charset="0"/>
                <a:cs typeface="Times New Roman" panose="02020603050405020304" pitchFamily="18" charset="0"/>
              </a:rPr>
              <a:t>If you live in a building that makes lugging grocery bags up and down a flight of stairs or elevators and down a hallway very difficult, then door-to-door grocery delivery would take care of this problem for you</a:t>
            </a:r>
          </a:p>
        </p:txBody>
      </p:sp>
    </p:spTree>
    <p:extLst>
      <p:ext uri="{BB962C8B-B14F-4D97-AF65-F5344CB8AC3E}">
        <p14:creationId xmlns:p14="http://schemas.microsoft.com/office/powerpoint/2010/main" val="19430470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B8C281F-CD0F-4625-A0F3-68D06939948B}"/>
              </a:ext>
            </a:extLst>
          </p:cNvPr>
          <p:cNvSpPr/>
          <p:nvPr/>
        </p:nvSpPr>
        <p:spPr>
          <a:xfrm>
            <a:off x="516835" y="1045576"/>
            <a:ext cx="8627165" cy="4401205"/>
          </a:xfrm>
          <a:prstGeom prst="rect">
            <a:avLst/>
          </a:prstGeom>
        </p:spPr>
        <p:txBody>
          <a:bodyPr wrap="square">
            <a:spAutoFit/>
          </a:bodyPr>
          <a:lstStyle/>
          <a:p>
            <a:pPr marL="457200" indent="-457200" algn="just">
              <a:buFont typeface="+mj-lt"/>
              <a:buAutoNum type="arabicPeriod" startAt="5"/>
            </a:pPr>
            <a:r>
              <a:rPr lang="en-US" sz="2000" dirty="0">
                <a:solidFill>
                  <a:schemeClr val="bg1"/>
                </a:solidFill>
                <a:latin typeface="Times New Roman" panose="02020603050405020304" pitchFamily="18" charset="0"/>
                <a:cs typeface="Times New Roman" panose="02020603050405020304" pitchFamily="18" charset="0"/>
              </a:rPr>
              <a:t>If you are extremely strapped for time, either due to your career, your school, a schedule that prohibits you from being able to get to the grocery store before it closes, or because of your family commitments, then you would be able to free up your time to do the things that really matter if you were to purchase grocery online.</a:t>
            </a:r>
          </a:p>
          <a:p>
            <a:pPr marL="457200" indent="-457200" algn="just">
              <a:buFont typeface="+mj-lt"/>
              <a:buAutoNum type="arabicPeriod" startAt="5"/>
            </a:pPr>
            <a:r>
              <a:rPr lang="en-US" sz="2000" dirty="0">
                <a:solidFill>
                  <a:schemeClr val="bg1"/>
                </a:solidFill>
                <a:latin typeface="Times New Roman" panose="02020603050405020304" pitchFamily="18" charset="0"/>
                <a:cs typeface="Times New Roman" panose="02020603050405020304" pitchFamily="18" charset="0"/>
              </a:rPr>
              <a:t>You can shop anytime you want at your own convenience, 24 hours a day, 7 days a week.</a:t>
            </a:r>
          </a:p>
          <a:p>
            <a:pPr marL="457200" indent="-457200" algn="just">
              <a:buAutoNum type="arabicPeriod" startAt="5"/>
            </a:pPr>
            <a:r>
              <a:rPr lang="en-US" sz="2000" dirty="0">
                <a:solidFill>
                  <a:schemeClr val="bg1"/>
                </a:solidFill>
                <a:latin typeface="Times New Roman" panose="02020603050405020304" pitchFamily="18" charset="0"/>
                <a:cs typeface="Times New Roman" panose="02020603050405020304" pitchFamily="18" charset="0"/>
              </a:rPr>
              <a:t>You can avoid the stress and hassle of having to drive to the grocery store, circle around the parking lot vying for a parking space, dragging your screaming and restless kids with you to the store, meandering through the crowded isles while trying to avoid a collision or traffic jam with other shopping carts, standing in a long line at the checkout counter loading and unloading your car trunk with the groceries when you leave the store and arrive at home.</a:t>
            </a:r>
          </a:p>
        </p:txBody>
      </p:sp>
      <p:sp>
        <p:nvSpPr>
          <p:cNvPr id="7" name="Rectangle 6">
            <a:extLst>
              <a:ext uri="{FF2B5EF4-FFF2-40B4-BE49-F238E27FC236}">
                <a16:creationId xmlns="" xmlns:a16="http://schemas.microsoft.com/office/drawing/2014/main" id="{63298CB1-7D3D-474D-B601-2CD5BF1B5C7A}"/>
              </a:ext>
            </a:extLst>
          </p:cNvPr>
          <p:cNvSpPr/>
          <p:nvPr/>
        </p:nvSpPr>
        <p:spPr>
          <a:xfrm>
            <a:off x="516835" y="318052"/>
            <a:ext cx="9197008" cy="615553"/>
          </a:xfrm>
          <a:prstGeom prst="rect">
            <a:avLst/>
          </a:prstGeom>
        </p:spPr>
        <p:txBody>
          <a:bodyPr wrap="square">
            <a:spAutoFit/>
          </a:bodyPr>
          <a:lstStyle/>
          <a:p>
            <a:r>
              <a:rPr lang="en-IN" sz="3400" b="1" dirty="0">
                <a:solidFill>
                  <a:schemeClr val="bg1"/>
                </a:solidFill>
                <a:latin typeface="Algerian" panose="04020705040A02060702" pitchFamily="82" charset="0"/>
              </a:rPr>
              <a:t>Need of grocery store web application</a:t>
            </a:r>
            <a:endParaRPr lang="en-IN" sz="3400" dirty="0"/>
          </a:p>
        </p:txBody>
      </p:sp>
    </p:spTree>
    <p:extLst>
      <p:ext uri="{BB962C8B-B14F-4D97-AF65-F5344CB8AC3E}">
        <p14:creationId xmlns:p14="http://schemas.microsoft.com/office/powerpoint/2010/main" val="19724811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147" y="234479"/>
            <a:ext cx="8507896" cy="967661"/>
          </a:xfrm>
        </p:spPr>
        <p:txBody>
          <a:bodyPr>
            <a:normAutofit/>
          </a:bodyPr>
          <a:lstStyle/>
          <a:p>
            <a:r>
              <a:rPr lang="en-IN" sz="3400" b="1" dirty="0">
                <a:solidFill>
                  <a:schemeClr val="bg1"/>
                </a:solidFill>
                <a:latin typeface="Algerian" panose="04020705040A02060702" pitchFamily="82" charset="0"/>
              </a:rPr>
              <a:t>Architecture of the project</a:t>
            </a:r>
            <a:endParaRPr lang="en-IN" sz="3400" dirty="0"/>
          </a:p>
        </p:txBody>
      </p:sp>
      <p:pic>
        <p:nvPicPr>
          <p:cNvPr id="6" name="Picture 5">
            <a:extLst>
              <a:ext uri="{FF2B5EF4-FFF2-40B4-BE49-F238E27FC236}">
                <a16:creationId xmlns="" xmlns:a16="http://schemas.microsoft.com/office/drawing/2014/main" id="{EC5F924F-7563-4336-81E2-50DCEE1DE9EC}"/>
              </a:ext>
            </a:extLst>
          </p:cNvPr>
          <p:cNvPicPr>
            <a:picLocks noChangeAspect="1"/>
          </p:cNvPicPr>
          <p:nvPr/>
        </p:nvPicPr>
        <p:blipFill>
          <a:blip r:embed="rId2"/>
          <a:stretch>
            <a:fillRect/>
          </a:stretch>
        </p:blipFill>
        <p:spPr>
          <a:xfrm>
            <a:off x="2601257" y="1734117"/>
            <a:ext cx="6989486" cy="4405573"/>
          </a:xfrm>
          <a:prstGeom prst="rect">
            <a:avLst/>
          </a:prstGeom>
        </p:spPr>
      </p:pic>
    </p:spTree>
    <p:extLst>
      <p:ext uri="{BB962C8B-B14F-4D97-AF65-F5344CB8AC3E}">
        <p14:creationId xmlns:p14="http://schemas.microsoft.com/office/powerpoint/2010/main" val="4470260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147" y="234479"/>
            <a:ext cx="8507896" cy="967661"/>
          </a:xfrm>
        </p:spPr>
        <p:txBody>
          <a:bodyPr>
            <a:normAutofit/>
          </a:bodyPr>
          <a:lstStyle/>
          <a:p>
            <a:r>
              <a:rPr lang="en-IN" sz="3400" b="1" dirty="0" smtClean="0">
                <a:solidFill>
                  <a:schemeClr val="bg1"/>
                </a:solidFill>
                <a:latin typeface="Algerian" panose="04020705040A02060702" pitchFamily="82" charset="0"/>
              </a:rPr>
              <a:t>Database schema</a:t>
            </a:r>
            <a:endParaRPr lang="en-IN" sz="3400" dirty="0"/>
          </a:p>
        </p:txBody>
      </p:sp>
      <p:pic>
        <p:nvPicPr>
          <p:cNvPr id="6" name="Picture 5">
            <a:extLst>
              <a:ext uri="{FF2B5EF4-FFF2-40B4-BE49-F238E27FC236}">
                <a16:creationId xmlns="" xmlns:a16="http://schemas.microsoft.com/office/drawing/2014/main" id="{EC5F924F-7563-4336-81E2-50DCEE1DE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270" y="1276917"/>
            <a:ext cx="6683770" cy="5227530"/>
          </a:xfrm>
          <a:prstGeom prst="rect">
            <a:avLst/>
          </a:prstGeom>
        </p:spPr>
      </p:pic>
    </p:spTree>
    <p:extLst>
      <p:ext uri="{BB962C8B-B14F-4D97-AF65-F5344CB8AC3E}">
        <p14:creationId xmlns:p14="http://schemas.microsoft.com/office/powerpoint/2010/main" val="3648883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358" y="2102852"/>
            <a:ext cx="8534401" cy="2281600"/>
          </a:xfrm>
        </p:spPr>
        <p:txBody>
          <a:bodyPr>
            <a:noAutofit/>
          </a:bodyPr>
          <a:lstStyle/>
          <a:p>
            <a:pPr algn="ctr"/>
            <a:r>
              <a:rPr lang="en-IN" sz="11500" dirty="0" smtClean="0">
                <a:solidFill>
                  <a:schemeClr val="bg1"/>
                </a:solidFill>
                <a:latin typeface="Algerian" panose="04020705040A02060702" pitchFamily="82" charset="0"/>
              </a:rPr>
              <a:t>Snapshots</a:t>
            </a:r>
            <a:endParaRPr lang="en-IN" sz="115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9785392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2537076" y="5866123"/>
            <a:ext cx="6400800" cy="1429975"/>
          </a:xfrm>
        </p:spPr>
        <p:txBody>
          <a:bodyPr/>
          <a:lstStyle/>
          <a:p>
            <a:r>
              <a:rPr lang="en-IN" dirty="0">
                <a:solidFill>
                  <a:schemeClr val="bg1"/>
                </a:solidFill>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199707"/>
            <a:ext cx="5669279" cy="31889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133" y="199706"/>
            <a:ext cx="5669280" cy="31889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1" y="3555683"/>
            <a:ext cx="5669279" cy="31889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134" y="3555682"/>
            <a:ext cx="5669280" cy="3188970"/>
          </a:xfrm>
          <a:prstGeom prst="rect">
            <a:avLst/>
          </a:prstGeom>
        </p:spPr>
      </p:pic>
    </p:spTree>
    <p:extLst>
      <p:ext uri="{BB962C8B-B14F-4D97-AF65-F5344CB8AC3E}">
        <p14:creationId xmlns:p14="http://schemas.microsoft.com/office/powerpoint/2010/main" val="2551083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2537076" y="5866123"/>
            <a:ext cx="6400800" cy="1429975"/>
          </a:xfrm>
        </p:spPr>
        <p:txBody>
          <a:bodyPr/>
          <a:lstStyle/>
          <a:p>
            <a:r>
              <a:rPr lang="en-IN" dirty="0">
                <a:solidFill>
                  <a:schemeClr val="bg1"/>
                </a:solidFill>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199707"/>
            <a:ext cx="5669278" cy="31889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133" y="199706"/>
            <a:ext cx="5669280" cy="31889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1" y="3555683"/>
            <a:ext cx="5669278" cy="31889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134" y="3555682"/>
            <a:ext cx="5669280" cy="3188970"/>
          </a:xfrm>
          <a:prstGeom prst="rect">
            <a:avLst/>
          </a:prstGeom>
        </p:spPr>
      </p:pic>
    </p:spTree>
    <p:extLst>
      <p:ext uri="{BB962C8B-B14F-4D97-AF65-F5344CB8AC3E}">
        <p14:creationId xmlns:p14="http://schemas.microsoft.com/office/powerpoint/2010/main" val="42431232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2537076" y="5866123"/>
            <a:ext cx="6400800" cy="1429975"/>
          </a:xfrm>
        </p:spPr>
        <p:txBody>
          <a:bodyPr/>
          <a:lstStyle/>
          <a:p>
            <a:r>
              <a:rPr lang="en-IN" dirty="0">
                <a:solidFill>
                  <a:schemeClr val="bg1"/>
                </a:solidFill>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199707"/>
            <a:ext cx="5669278" cy="318896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133" y="199706"/>
            <a:ext cx="5669280" cy="31889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1" y="3555683"/>
            <a:ext cx="5669278" cy="31889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134" y="3555682"/>
            <a:ext cx="5669280" cy="3188970"/>
          </a:xfrm>
          <a:prstGeom prst="rect">
            <a:avLst/>
          </a:prstGeom>
        </p:spPr>
      </p:pic>
    </p:spTree>
    <p:extLst>
      <p:ext uri="{BB962C8B-B14F-4D97-AF65-F5344CB8AC3E}">
        <p14:creationId xmlns:p14="http://schemas.microsoft.com/office/powerpoint/2010/main" val="19768879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2537076" y="5866123"/>
            <a:ext cx="6400800" cy="1429975"/>
          </a:xfrm>
        </p:spPr>
        <p:txBody>
          <a:bodyPr/>
          <a:lstStyle/>
          <a:p>
            <a:r>
              <a:rPr lang="en-IN" dirty="0">
                <a:solidFill>
                  <a:schemeClr val="bg1"/>
                </a:solidFill>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199707"/>
            <a:ext cx="5669276" cy="318896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133" y="199706"/>
            <a:ext cx="5669280" cy="31889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2" y="3555683"/>
            <a:ext cx="5669276" cy="31889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134" y="3555682"/>
            <a:ext cx="5669280" cy="3188970"/>
          </a:xfrm>
          <a:prstGeom prst="rect">
            <a:avLst/>
          </a:prstGeom>
        </p:spPr>
      </p:pic>
    </p:spTree>
    <p:extLst>
      <p:ext uri="{BB962C8B-B14F-4D97-AF65-F5344CB8AC3E}">
        <p14:creationId xmlns:p14="http://schemas.microsoft.com/office/powerpoint/2010/main" val="11314526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2537076" y="5866123"/>
            <a:ext cx="6400800" cy="1429975"/>
          </a:xfrm>
        </p:spPr>
        <p:txBody>
          <a:bodyPr/>
          <a:lstStyle/>
          <a:p>
            <a:r>
              <a:rPr lang="en-IN" dirty="0">
                <a:solidFill>
                  <a:schemeClr val="bg1"/>
                </a:solidFill>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1815145"/>
            <a:ext cx="5669276" cy="318896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133" y="1815145"/>
            <a:ext cx="5669280" cy="3188970"/>
          </a:xfrm>
          <a:prstGeom prst="rect">
            <a:avLst/>
          </a:prstGeom>
        </p:spPr>
      </p:pic>
    </p:spTree>
    <p:extLst>
      <p:ext uri="{BB962C8B-B14F-4D97-AF65-F5344CB8AC3E}">
        <p14:creationId xmlns:p14="http://schemas.microsoft.com/office/powerpoint/2010/main" val="21817859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21105"/>
            <a:ext cx="8534401" cy="582474"/>
          </a:xfrm>
        </p:spPr>
        <p:txBody>
          <a:bodyPr>
            <a:normAutofit fontScale="90000"/>
          </a:bodyPr>
          <a:lstStyle/>
          <a:p>
            <a:r>
              <a:rPr lang="en-IN" b="1" dirty="0">
                <a:solidFill>
                  <a:schemeClr val="bg1"/>
                </a:solidFill>
                <a:latin typeface="Algerian" panose="04020705040A02060702" pitchFamily="82" charset="0"/>
              </a:rPr>
              <a:t>Abstract:</a:t>
            </a:r>
          </a:p>
        </p:txBody>
      </p:sp>
      <p:sp>
        <p:nvSpPr>
          <p:cNvPr id="3" name="Text Placeholder 2"/>
          <p:cNvSpPr>
            <a:spLocks noGrp="1"/>
          </p:cNvSpPr>
          <p:nvPr>
            <p:ph type="body" idx="1"/>
          </p:nvPr>
        </p:nvSpPr>
        <p:spPr>
          <a:xfrm>
            <a:off x="684213" y="1175084"/>
            <a:ext cx="8534400" cy="5117432"/>
          </a:xfrm>
        </p:spPr>
        <p:txBody>
          <a:bodyPr>
            <a:normAutofit/>
          </a:bodyPr>
          <a:lstStyle/>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All In One Grocery Store is a web application that provides various types of groceries at one place. It has two kinds of users. One of them is the admin who handles all the products, product categories and quantity of products which displays on </a:t>
            </a:r>
            <a:r>
              <a:rPr lang="en-US" sz="2000" dirty="0" smtClean="0">
                <a:solidFill>
                  <a:schemeClr val="bg1"/>
                </a:solidFill>
                <a:latin typeface="Times New Roman" panose="02020603050405020304" pitchFamily="18" charset="0"/>
                <a:cs typeface="Times New Roman" panose="02020603050405020304" pitchFamily="18" charset="0"/>
              </a:rPr>
              <a:t>customer view. </a:t>
            </a:r>
            <a:r>
              <a:rPr lang="en-US" sz="2000" dirty="0">
                <a:solidFill>
                  <a:schemeClr val="bg1"/>
                </a:solidFill>
                <a:latin typeface="Times New Roman" panose="02020603050405020304" pitchFamily="18" charset="0"/>
                <a:cs typeface="Times New Roman" panose="02020603050405020304" pitchFamily="18" charset="0"/>
              </a:rPr>
              <a:t>Another user is the customer who buys </a:t>
            </a:r>
            <a:r>
              <a:rPr lang="en-US" sz="2000" dirty="0" smtClean="0">
                <a:solidFill>
                  <a:schemeClr val="bg1"/>
                </a:solidFill>
                <a:latin typeface="Times New Roman" panose="02020603050405020304" pitchFamily="18" charset="0"/>
                <a:cs typeface="Times New Roman" panose="02020603050405020304" pitchFamily="18" charset="0"/>
              </a:rPr>
              <a:t>products. </a:t>
            </a:r>
            <a:endParaRPr lang="en-US" sz="20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The basic idea of this website is to satisfy all the grocery needs of customers at one place. This website allows a customer to yield orders for products from a store or its outlet. It provides services for both self-pickup and at-home delivery. Customers have to provide their address and complete details of their contact and with this information they can get their order at home. </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Hence, this is time saving web application.</a:t>
            </a:r>
            <a:endParaRPr lang="en-IN" sz="2000" dirty="0"/>
          </a:p>
        </p:txBody>
      </p:sp>
    </p:spTree>
    <p:extLst>
      <p:ext uri="{BB962C8B-B14F-4D97-AF65-F5344CB8AC3E}">
        <p14:creationId xmlns:p14="http://schemas.microsoft.com/office/powerpoint/2010/main" val="1506152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939" y="329648"/>
            <a:ext cx="8534401" cy="609729"/>
          </a:xfrm>
        </p:spPr>
        <p:txBody>
          <a:bodyPr>
            <a:normAutofit/>
          </a:bodyPr>
          <a:lstStyle/>
          <a:p>
            <a:r>
              <a:rPr lang="en-IN" sz="3400" b="1" dirty="0">
                <a:solidFill>
                  <a:schemeClr val="bg1"/>
                </a:solidFill>
                <a:latin typeface="Algerian" panose="04020705040A02060702" pitchFamily="82" charset="0"/>
              </a:rPr>
              <a:t>conclusion</a:t>
            </a:r>
          </a:p>
        </p:txBody>
      </p:sp>
      <p:sp>
        <p:nvSpPr>
          <p:cNvPr id="3" name="Text Placeholder 2"/>
          <p:cNvSpPr>
            <a:spLocks noGrp="1"/>
          </p:cNvSpPr>
          <p:nvPr>
            <p:ph type="body" idx="1"/>
          </p:nvPr>
        </p:nvSpPr>
        <p:spPr>
          <a:xfrm>
            <a:off x="684210" y="1032290"/>
            <a:ext cx="8883857" cy="5242062"/>
          </a:xfrm>
        </p:spPr>
        <p:txBody>
          <a:bodyPr>
            <a:no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When discussing about shopping there has been a great change in the behavior of people in many manners like their attitude, buying pattern. In earlier times people use to do manual shopping but now as time changed people are becoming busy and due to which technology has brought a new revolution i.e. Online Shopping.</a:t>
            </a:r>
          </a:p>
          <a:p>
            <a:pPr algn="just"/>
            <a:r>
              <a:rPr lang="en-US" sz="2000" dirty="0">
                <a:solidFill>
                  <a:schemeClr val="bg1"/>
                </a:solidFill>
                <a:latin typeface="Times New Roman" panose="02020603050405020304" pitchFamily="18" charset="0"/>
                <a:cs typeface="Times New Roman" panose="02020603050405020304" pitchFamily="18" charset="0"/>
              </a:rPr>
              <a:t>All In One Grocery Store is a web application that provides various types of groceries at one place.</a:t>
            </a:r>
          </a:p>
          <a:p>
            <a:pPr algn="just"/>
            <a:r>
              <a:rPr lang="en-US" sz="2000" dirty="0">
                <a:solidFill>
                  <a:schemeClr val="bg1"/>
                </a:solidFill>
                <a:latin typeface="Times New Roman" panose="02020603050405020304" pitchFamily="18" charset="0"/>
                <a:cs typeface="Times New Roman" panose="02020603050405020304" pitchFamily="18" charset="0"/>
              </a:rPr>
              <a:t>The basic idea of this website is to satisfy all the grocery needs of customers at a single place.</a:t>
            </a:r>
          </a:p>
          <a:p>
            <a:pPr algn="just"/>
            <a:r>
              <a:rPr lang="en-US" sz="2000" dirty="0">
                <a:solidFill>
                  <a:schemeClr val="bg1"/>
                </a:solidFill>
                <a:latin typeface="Times New Roman" panose="02020603050405020304" pitchFamily="18" charset="0"/>
                <a:cs typeface="Times New Roman" panose="02020603050405020304" pitchFamily="18" charset="0"/>
              </a:rPr>
              <a:t>Our work is mainly focused on making the users life as easy as possible.</a:t>
            </a:r>
          </a:p>
          <a:p>
            <a:pPr algn="just"/>
            <a:r>
              <a:rPr lang="en-US" sz="2000" dirty="0">
                <a:solidFill>
                  <a:schemeClr val="bg1"/>
                </a:solidFill>
                <a:latin typeface="Times New Roman" panose="02020603050405020304" pitchFamily="18" charset="0"/>
                <a:cs typeface="Times New Roman" panose="02020603050405020304" pitchFamily="18" charset="0"/>
              </a:rPr>
              <a:t>By using the All in One Grocery application a user can save their time, resources. </a:t>
            </a:r>
          </a:p>
          <a:p>
            <a:pPr algn="just"/>
            <a:r>
              <a:rPr lang="en-US" sz="2000" dirty="0">
                <a:solidFill>
                  <a:schemeClr val="bg1"/>
                </a:solidFill>
                <a:latin typeface="Times New Roman" panose="02020603050405020304" pitchFamily="18" charset="0"/>
                <a:cs typeface="Times New Roman" panose="02020603050405020304" pitchFamily="18" charset="0"/>
              </a:rPr>
              <a:t>It provides services for both self-pickup and at-home delivery. So, a person choose according to his own requirements.</a:t>
            </a:r>
          </a:p>
          <a:p>
            <a:pPr algn="just"/>
            <a:r>
              <a:rPr lang="en-US" sz="2000" dirty="0">
                <a:solidFill>
                  <a:schemeClr val="bg1"/>
                </a:solidFill>
                <a:latin typeface="Times New Roman" panose="02020603050405020304" pitchFamily="18" charset="0"/>
                <a:cs typeface="Times New Roman" panose="02020603050405020304" pitchFamily="18" charset="0"/>
              </a:rPr>
              <a:t>Online shopping has a great future but to be successful it is necessary to spread awareness about it’s benefits.</a:t>
            </a:r>
          </a:p>
        </p:txBody>
      </p:sp>
    </p:spTree>
    <p:extLst>
      <p:ext uri="{BB962C8B-B14F-4D97-AF65-F5344CB8AC3E}">
        <p14:creationId xmlns:p14="http://schemas.microsoft.com/office/powerpoint/2010/main" val="33071828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358" y="2102852"/>
            <a:ext cx="8534401" cy="2281600"/>
          </a:xfrm>
        </p:spPr>
        <p:txBody>
          <a:bodyPr>
            <a:noAutofit/>
          </a:bodyPr>
          <a:lstStyle/>
          <a:p>
            <a:pPr algn="ctr"/>
            <a:r>
              <a:rPr lang="en-IN" sz="11500" dirty="0">
                <a:solidFill>
                  <a:schemeClr val="bg1"/>
                </a:solidFill>
                <a:latin typeface="Algerian" panose="04020705040A02060702" pitchFamily="82" charset="0"/>
              </a:rPr>
              <a:t>THANK YOU</a:t>
            </a:r>
          </a:p>
        </p:txBody>
      </p:sp>
    </p:spTree>
    <p:extLst>
      <p:ext uri="{BB962C8B-B14F-4D97-AF65-F5344CB8AC3E}">
        <p14:creationId xmlns:p14="http://schemas.microsoft.com/office/powerpoint/2010/main" val="36176021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he Importance of Website Designing in This Competitive World?">
            <a:extLst>
              <a:ext uri="{FF2B5EF4-FFF2-40B4-BE49-F238E27FC236}">
                <a16:creationId xmlns="" xmlns:a16="http://schemas.microsoft.com/office/drawing/2014/main" id="{C4790F71-63F6-42E8-83C5-CBF7C4E1D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09" y="285096"/>
            <a:ext cx="10082311" cy="610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613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85011"/>
            <a:ext cx="8534401" cy="1203158"/>
          </a:xfrm>
        </p:spPr>
        <p:txBody>
          <a:bodyPr>
            <a:normAutofit/>
          </a:bodyPr>
          <a:lstStyle/>
          <a:p>
            <a:r>
              <a:rPr lang="en-IN" b="1" dirty="0">
                <a:solidFill>
                  <a:schemeClr val="bg1"/>
                </a:solidFill>
                <a:latin typeface="Algerian" panose="04020705040A02060702" pitchFamily="82" charset="0"/>
              </a:rPr>
              <a:t>What is Website designing?</a:t>
            </a:r>
            <a:r>
              <a:rPr lang="en-IN" b="1" dirty="0"/>
              <a:t/>
            </a:r>
            <a:br>
              <a:rPr lang="en-IN" b="1" dirty="0"/>
            </a:br>
            <a:endParaRPr lang="en-IN" dirty="0"/>
          </a:p>
        </p:txBody>
      </p:sp>
      <p:sp>
        <p:nvSpPr>
          <p:cNvPr id="3" name="Text Placeholder 2"/>
          <p:cNvSpPr>
            <a:spLocks noGrp="1"/>
          </p:cNvSpPr>
          <p:nvPr>
            <p:ph type="body" idx="1"/>
          </p:nvPr>
        </p:nvSpPr>
        <p:spPr>
          <a:xfrm>
            <a:off x="371340" y="1588169"/>
            <a:ext cx="5902116" cy="4990664"/>
          </a:xfrm>
        </p:spPr>
        <p:txBody>
          <a:bodyPr>
            <a:norm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Web Development in a big term for the work involved in developing a website for internet.</a:t>
            </a:r>
          </a:p>
          <a:p>
            <a:pPr algn="just"/>
            <a:r>
              <a:rPr lang="en-US" sz="2000" dirty="0">
                <a:solidFill>
                  <a:schemeClr val="bg1"/>
                </a:solidFill>
                <a:latin typeface="Times New Roman" panose="02020603050405020304" pitchFamily="18" charset="0"/>
                <a:cs typeface="Times New Roman" panose="02020603050405020304" pitchFamily="18" charset="0"/>
              </a:rPr>
              <a:t>Website Design encompasses many different skills and disciplines in the production, development and maintenance of websites.</a:t>
            </a:r>
          </a:p>
          <a:p>
            <a:pPr algn="just"/>
            <a:r>
              <a:rPr lang="en-US" sz="2000" dirty="0">
                <a:solidFill>
                  <a:schemeClr val="bg1"/>
                </a:solidFill>
                <a:latin typeface="Times New Roman" panose="02020603050405020304" pitchFamily="18" charset="0"/>
                <a:cs typeface="Times New Roman" panose="02020603050405020304" pitchFamily="18" charset="0"/>
              </a:rPr>
              <a:t>Web designing has direct link to visual aspect of a web site. Effective web design is necessary to communicate ideas effectively.</a:t>
            </a:r>
          </a:p>
          <a:p>
            <a:pPr algn="just"/>
            <a:r>
              <a:rPr lang="en-US" sz="2000" dirty="0">
                <a:solidFill>
                  <a:schemeClr val="bg1"/>
                </a:solidFill>
                <a:latin typeface="Times New Roman" panose="02020603050405020304" pitchFamily="18" charset="0"/>
                <a:cs typeface="Times New Roman" panose="02020603050405020304" pitchFamily="18" charset="0"/>
              </a:rPr>
              <a:t>While designing a website the things that need to be taken in considerations are like usability, functionality, simplicity, accessibility, branding, etc.</a:t>
            </a:r>
          </a:p>
        </p:txBody>
      </p:sp>
      <p:pic>
        <p:nvPicPr>
          <p:cNvPr id="2050" name="Picture 2" descr="internet_technologies_tutorial">
            <a:extLst>
              <a:ext uri="{FF2B5EF4-FFF2-40B4-BE49-F238E27FC236}">
                <a16:creationId xmlns="" xmlns:a16="http://schemas.microsoft.com/office/drawing/2014/main" id="{65422453-0E20-4F50-9684-9F07B401D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329" y="1709530"/>
            <a:ext cx="5234331" cy="406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7615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0"/>
            <a:ext cx="8122905" cy="676443"/>
          </a:xfrm>
        </p:spPr>
        <p:txBody>
          <a:bodyPr>
            <a:normAutofit fontScale="90000"/>
          </a:bodyPr>
          <a:lstStyle/>
          <a:p>
            <a:pPr algn="ctr"/>
            <a:r>
              <a:rPr lang="en-IN" b="1" dirty="0">
                <a:solidFill>
                  <a:schemeClr val="bg1"/>
                </a:solidFill>
                <a:latin typeface="Algerian" panose="04020705040A02060702" pitchFamily="82" charset="0"/>
              </a:rPr>
              <a:t>Steps for effective website design</a:t>
            </a:r>
          </a:p>
        </p:txBody>
      </p:sp>
      <p:sp>
        <p:nvSpPr>
          <p:cNvPr id="3" name="Text Placeholder 2"/>
          <p:cNvSpPr>
            <a:spLocks noGrp="1"/>
          </p:cNvSpPr>
          <p:nvPr>
            <p:ph type="body" idx="1"/>
          </p:nvPr>
        </p:nvSpPr>
        <p:spPr>
          <a:xfrm>
            <a:off x="684213" y="834887"/>
            <a:ext cx="8534400" cy="5579165"/>
          </a:xfrm>
        </p:spPr>
        <p:txBody>
          <a:bodyPr>
            <a:normAutofit fontScale="77500" lnSpcReduction="20000"/>
          </a:bodyPr>
          <a:lstStyle/>
          <a:p>
            <a:pPr marL="285750" indent="-285750">
              <a:buFont typeface="Arial" panose="020B0604020202020204" pitchFamily="34" charset="0"/>
              <a:buChar char="•"/>
            </a:pPr>
            <a:r>
              <a:rPr lang="en-IN" b="1" dirty="0">
                <a:solidFill>
                  <a:schemeClr val="bg1"/>
                </a:solidFill>
              </a:rPr>
              <a:t>Analyse</a:t>
            </a:r>
          </a:p>
          <a:p>
            <a:pPr marL="742950" lvl="1" indent="-285750">
              <a:buFont typeface="Arial" panose="020B0604020202020204" pitchFamily="34" charset="0"/>
              <a:buChar char="•"/>
            </a:pPr>
            <a:r>
              <a:rPr lang="en-IN" dirty="0">
                <a:solidFill>
                  <a:schemeClr val="bg1"/>
                </a:solidFill>
              </a:rPr>
              <a:t>Information/Content</a:t>
            </a:r>
          </a:p>
          <a:p>
            <a:pPr marL="742950" lvl="1" indent="-285750">
              <a:buFont typeface="Arial" panose="020B0604020202020204" pitchFamily="34" charset="0"/>
              <a:buChar char="•"/>
            </a:pPr>
            <a:r>
              <a:rPr lang="en-IN" dirty="0">
                <a:solidFill>
                  <a:schemeClr val="bg1"/>
                </a:solidFill>
              </a:rPr>
              <a:t>Target Audience</a:t>
            </a:r>
            <a:endParaRPr lang="en-IN" b="1" dirty="0">
              <a:solidFill>
                <a:schemeClr val="bg1"/>
              </a:solidFill>
            </a:endParaRPr>
          </a:p>
          <a:p>
            <a:pPr marL="285750" indent="-285750">
              <a:buFont typeface="Arial" panose="020B0604020202020204" pitchFamily="34" charset="0"/>
              <a:buChar char="•"/>
            </a:pPr>
            <a:r>
              <a:rPr lang="en-IN" b="1" dirty="0">
                <a:solidFill>
                  <a:schemeClr val="bg1"/>
                </a:solidFill>
              </a:rPr>
              <a:t>Organise</a:t>
            </a:r>
          </a:p>
          <a:p>
            <a:pPr marL="742950" lvl="1" indent="-285750">
              <a:buFont typeface="Arial" panose="020B0604020202020204" pitchFamily="34" charset="0"/>
              <a:buChar char="•"/>
            </a:pPr>
            <a:r>
              <a:rPr lang="en-IN" dirty="0">
                <a:solidFill>
                  <a:schemeClr val="bg1"/>
                </a:solidFill>
              </a:rPr>
              <a:t>	Navigation</a:t>
            </a:r>
          </a:p>
          <a:p>
            <a:pPr marL="742950" lvl="1" indent="-285750">
              <a:buFont typeface="Arial" panose="020B0604020202020204" pitchFamily="34" charset="0"/>
              <a:buChar char="•"/>
            </a:pPr>
            <a:r>
              <a:rPr lang="en-IN" b="1" dirty="0">
                <a:solidFill>
                  <a:schemeClr val="bg1"/>
                </a:solidFill>
              </a:rPr>
              <a:t>	</a:t>
            </a:r>
            <a:r>
              <a:rPr lang="en-IN" dirty="0">
                <a:solidFill>
                  <a:schemeClr val="bg1"/>
                </a:solidFill>
              </a:rPr>
              <a:t>Content</a:t>
            </a:r>
          </a:p>
          <a:p>
            <a:pPr marL="742950" lvl="1" indent="-285750">
              <a:buFont typeface="Arial" panose="020B0604020202020204" pitchFamily="34" charset="0"/>
              <a:buChar char="•"/>
            </a:pPr>
            <a:r>
              <a:rPr lang="en-IN" dirty="0">
                <a:solidFill>
                  <a:schemeClr val="bg1"/>
                </a:solidFill>
              </a:rPr>
              <a:t>	Page Layout</a:t>
            </a:r>
          </a:p>
          <a:p>
            <a:pPr marL="742950" lvl="1" indent="-285750">
              <a:buFont typeface="Arial" panose="020B0604020202020204" pitchFamily="34" charset="0"/>
              <a:buChar char="•"/>
            </a:pPr>
            <a:r>
              <a:rPr lang="en-IN" dirty="0">
                <a:solidFill>
                  <a:schemeClr val="bg1"/>
                </a:solidFill>
              </a:rPr>
              <a:t>	Page Design</a:t>
            </a:r>
          </a:p>
          <a:p>
            <a:pPr marL="285750" indent="-285750">
              <a:buFont typeface="Arial" panose="020B0604020202020204" pitchFamily="34" charset="0"/>
              <a:buChar char="•"/>
            </a:pPr>
            <a:r>
              <a:rPr lang="en-IN" b="1" dirty="0">
                <a:solidFill>
                  <a:schemeClr val="bg1"/>
                </a:solidFill>
              </a:rPr>
              <a:t>Develop</a:t>
            </a:r>
          </a:p>
          <a:p>
            <a:pPr marL="742950" lvl="1" indent="-285750">
              <a:buFont typeface="Arial" panose="020B0604020202020204" pitchFamily="34" charset="0"/>
              <a:buChar char="•"/>
            </a:pPr>
            <a:r>
              <a:rPr lang="en-IN" b="1" dirty="0">
                <a:solidFill>
                  <a:schemeClr val="bg1"/>
                </a:solidFill>
              </a:rPr>
              <a:t>	</a:t>
            </a:r>
            <a:r>
              <a:rPr lang="en-IN" dirty="0">
                <a:solidFill>
                  <a:schemeClr val="bg1"/>
                </a:solidFill>
              </a:rPr>
              <a:t>Web page layout</a:t>
            </a:r>
          </a:p>
          <a:p>
            <a:pPr marL="742950" lvl="1" indent="-285750">
              <a:buFont typeface="Arial" panose="020B0604020202020204" pitchFamily="34" charset="0"/>
              <a:buChar char="•"/>
            </a:pPr>
            <a:r>
              <a:rPr lang="en-IN" dirty="0">
                <a:solidFill>
                  <a:schemeClr val="bg1"/>
                </a:solidFill>
              </a:rPr>
              <a:t>	Site layout</a:t>
            </a:r>
          </a:p>
          <a:p>
            <a:pPr marL="742950" lvl="1" indent="-285750">
              <a:buFont typeface="Arial" panose="020B0604020202020204" pitchFamily="34" charset="0"/>
              <a:buChar char="•"/>
            </a:pPr>
            <a:r>
              <a:rPr lang="en-IN" dirty="0">
                <a:solidFill>
                  <a:schemeClr val="bg1"/>
                </a:solidFill>
              </a:rPr>
              <a:t>	Web page construction</a:t>
            </a:r>
          </a:p>
          <a:p>
            <a:pPr marL="285750" indent="-285750">
              <a:buFont typeface="Arial" panose="020B0604020202020204" pitchFamily="34" charset="0"/>
              <a:buChar char="•"/>
            </a:pPr>
            <a:r>
              <a:rPr lang="en-IN" b="1" dirty="0">
                <a:solidFill>
                  <a:schemeClr val="bg1"/>
                </a:solidFill>
              </a:rPr>
              <a:t>Implement</a:t>
            </a:r>
          </a:p>
          <a:p>
            <a:pPr marL="742950" lvl="1" indent="-285750">
              <a:buFont typeface="Arial" panose="020B0604020202020204" pitchFamily="34" charset="0"/>
              <a:buChar char="•"/>
            </a:pPr>
            <a:r>
              <a:rPr lang="en-IN" dirty="0">
                <a:solidFill>
                  <a:schemeClr val="bg1"/>
                </a:solidFill>
              </a:rPr>
              <a:t>	UI</a:t>
            </a:r>
          </a:p>
          <a:p>
            <a:pPr marL="742950" lvl="1" indent="-285750">
              <a:buFont typeface="Arial" panose="020B0604020202020204" pitchFamily="34" charset="0"/>
              <a:buChar char="•"/>
            </a:pPr>
            <a:r>
              <a:rPr lang="en-IN" dirty="0">
                <a:solidFill>
                  <a:schemeClr val="bg1"/>
                </a:solidFill>
              </a:rPr>
              <a:t>	Final Checklist</a:t>
            </a:r>
          </a:p>
          <a:p>
            <a:pPr marL="285750" indent="-285750">
              <a:buFont typeface="Arial" panose="020B0604020202020204" pitchFamily="34" charset="0"/>
              <a:buChar char="•"/>
            </a:pPr>
            <a:r>
              <a:rPr lang="en-IN" b="1" dirty="0">
                <a:solidFill>
                  <a:schemeClr val="bg1"/>
                </a:solidFill>
              </a:rPr>
              <a:t>Maintain</a:t>
            </a:r>
          </a:p>
          <a:p>
            <a:pPr marL="742950" lvl="1" indent="-285750">
              <a:buFont typeface="Arial" panose="020B0604020202020204" pitchFamily="34" charset="0"/>
              <a:buChar char="•"/>
            </a:pPr>
            <a:r>
              <a:rPr lang="en-IN" dirty="0">
                <a:solidFill>
                  <a:schemeClr val="bg1"/>
                </a:solidFill>
              </a:rPr>
              <a:t>	Marketing</a:t>
            </a:r>
          </a:p>
          <a:p>
            <a:pPr marL="742950" lvl="1" indent="-285750">
              <a:buFont typeface="Arial" panose="020B0604020202020204" pitchFamily="34" charset="0"/>
              <a:buChar char="•"/>
            </a:pPr>
            <a:r>
              <a:rPr lang="en-IN" dirty="0">
                <a:solidFill>
                  <a:schemeClr val="bg1"/>
                </a:solidFill>
              </a:rPr>
              <a:t>	Optimisation</a:t>
            </a:r>
          </a:p>
          <a:p>
            <a:pPr marL="742950" lvl="1" indent="-285750">
              <a:buFont typeface="Arial" panose="020B0604020202020204" pitchFamily="34" charset="0"/>
              <a:buChar char="•"/>
            </a:pPr>
            <a:r>
              <a:rPr lang="en-IN" dirty="0">
                <a:solidFill>
                  <a:schemeClr val="bg1"/>
                </a:solidFill>
              </a:rPr>
              <a:t>	Traffic Analysis</a:t>
            </a:r>
          </a:p>
        </p:txBody>
      </p:sp>
    </p:spTree>
    <p:extLst>
      <p:ext uri="{BB962C8B-B14F-4D97-AF65-F5344CB8AC3E}">
        <p14:creationId xmlns:p14="http://schemas.microsoft.com/office/powerpoint/2010/main" val="1531739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12BA6851-EE7B-41E9-82E0-F3E4C955735E}"/>
              </a:ext>
            </a:extLst>
          </p:cNvPr>
          <p:cNvSpPr>
            <a:spLocks noGrp="1"/>
          </p:cNvSpPr>
          <p:nvPr>
            <p:ph type="body" idx="1"/>
          </p:nvPr>
        </p:nvSpPr>
        <p:spPr>
          <a:xfrm>
            <a:off x="684213" y="1588169"/>
            <a:ext cx="8534400" cy="4441570"/>
          </a:xfrm>
        </p:spPr>
        <p:txBody>
          <a:bodyPr>
            <a:normAutofit/>
          </a:bodyPr>
          <a:lstStyle/>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HTML(Hyper Text </a:t>
            </a:r>
            <a:r>
              <a:rPr lang="en-IN" sz="2000" dirty="0" err="1">
                <a:solidFill>
                  <a:schemeClr val="bg1"/>
                </a:solidFill>
                <a:latin typeface="Times New Roman" panose="02020603050405020304" pitchFamily="18" charset="0"/>
                <a:cs typeface="Times New Roman" panose="02020603050405020304" pitchFamily="18" charset="0"/>
              </a:rPr>
              <a:t>Markup</a:t>
            </a:r>
            <a:r>
              <a:rPr lang="en-IN" sz="2000" dirty="0">
                <a:solidFill>
                  <a:schemeClr val="bg1"/>
                </a:solidFill>
                <a:latin typeface="Times New Roman" panose="02020603050405020304" pitchFamily="18" charset="0"/>
                <a:cs typeface="Times New Roman" panose="02020603050405020304" pitchFamily="18" charset="0"/>
              </a:rPr>
              <a:t> Language)</a:t>
            </a:r>
          </a:p>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Bootstrap</a:t>
            </a:r>
          </a:p>
          <a:p>
            <a:pPr marL="342900" indent="-342900">
              <a:buFont typeface="Arial" panose="020B0604020202020204" pitchFamily="34" charset="0"/>
              <a:buChar char="•"/>
            </a:pPr>
            <a:r>
              <a:rPr lang="en-IN" sz="2000" dirty="0" smtClean="0">
                <a:solidFill>
                  <a:schemeClr val="bg1"/>
                </a:solidFill>
                <a:latin typeface="Times New Roman" panose="02020603050405020304" pitchFamily="18" charset="0"/>
                <a:cs typeface="Times New Roman" panose="02020603050405020304" pitchFamily="18" charset="0"/>
              </a:rPr>
              <a:t>JavaScript</a:t>
            </a:r>
          </a:p>
          <a:p>
            <a:pPr marL="342900" indent="-342900">
              <a:buFont typeface="Arial" panose="020B0604020202020204" pitchFamily="34" charset="0"/>
              <a:buChar char="•"/>
            </a:pPr>
            <a:r>
              <a:rPr lang="en-IN" sz="2000" dirty="0" err="1" smtClean="0">
                <a:solidFill>
                  <a:schemeClr val="bg1"/>
                </a:solidFill>
                <a:latin typeface="Times New Roman" panose="02020603050405020304" pitchFamily="18" charset="0"/>
                <a:cs typeface="Times New Roman" panose="02020603050405020304" pitchFamily="18" charset="0"/>
              </a:rPr>
              <a:t>jQuery</a:t>
            </a: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smtClean="0">
                <a:solidFill>
                  <a:schemeClr val="bg1"/>
                </a:solidFill>
                <a:latin typeface="Times New Roman" panose="02020603050405020304" pitchFamily="18" charset="0"/>
                <a:cs typeface="Times New Roman" panose="02020603050405020304" pitchFamily="18" charset="0"/>
              </a:rPr>
              <a:t>PHP</a:t>
            </a: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CSS (Cascading Style Sheets)</a:t>
            </a:r>
          </a:p>
          <a:p>
            <a:pPr marL="342900" indent="-342900">
              <a:buFont typeface="Arial" panose="020B0604020202020204" pitchFamily="34" charset="0"/>
              <a:buChar char="•"/>
            </a:pPr>
            <a:r>
              <a:rPr lang="en-IN" sz="2000" dirty="0" smtClean="0">
                <a:solidFill>
                  <a:schemeClr val="bg1"/>
                </a:solidFill>
                <a:latin typeface="Times New Roman" panose="02020603050405020304" pitchFamily="18" charset="0"/>
                <a:cs typeface="Times New Roman" panose="02020603050405020304" pitchFamily="18" charset="0"/>
              </a:rPr>
              <a:t>MySQL</a:t>
            </a:r>
          </a:p>
          <a:p>
            <a:pPr marL="342900" indent="-342900">
              <a:buFont typeface="Arial" panose="020B0604020202020204" pitchFamily="34" charset="0"/>
              <a:buChar char="•"/>
            </a:pPr>
            <a:r>
              <a:rPr lang="en-IN" sz="2000" dirty="0" smtClean="0">
                <a:solidFill>
                  <a:schemeClr val="bg1"/>
                </a:solidFill>
                <a:latin typeface="Times New Roman" panose="02020603050405020304" pitchFamily="18" charset="0"/>
                <a:cs typeface="Times New Roman" panose="02020603050405020304" pitchFamily="18" charset="0"/>
              </a:rPr>
              <a:t>Sublime Text</a:t>
            </a:r>
          </a:p>
          <a:p>
            <a:pPr marL="342900" indent="-342900">
              <a:buFont typeface="Arial" panose="020B0604020202020204" pitchFamily="34" charset="0"/>
              <a:buChar char="•"/>
            </a:pPr>
            <a:r>
              <a:rPr lang="en-IN" sz="2000" dirty="0" err="1" smtClean="0">
                <a:solidFill>
                  <a:schemeClr val="bg1"/>
                </a:solidFill>
                <a:latin typeface="Times New Roman" panose="02020603050405020304" pitchFamily="18" charset="0"/>
                <a:cs typeface="Times New Roman" panose="02020603050405020304" pitchFamily="18" charset="0"/>
              </a:rPr>
              <a:t>Xampp</a:t>
            </a:r>
            <a:endParaRPr lang="en-IN" sz="2000" dirty="0" smtClean="0">
              <a:solidFill>
                <a:schemeClr val="bg1"/>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 xmlns:a16="http://schemas.microsoft.com/office/drawing/2014/main" id="{1EFBE4CF-1407-4957-8059-36F33A7468BF}"/>
              </a:ext>
            </a:extLst>
          </p:cNvPr>
          <p:cNvSpPr>
            <a:spLocks noGrp="1"/>
          </p:cNvSpPr>
          <p:nvPr>
            <p:ph type="title"/>
          </p:nvPr>
        </p:nvSpPr>
        <p:spPr>
          <a:xfrm>
            <a:off x="684213" y="385011"/>
            <a:ext cx="9785004" cy="1203158"/>
          </a:xfrm>
        </p:spPr>
        <p:txBody>
          <a:bodyPr>
            <a:normAutofit fontScale="90000"/>
          </a:bodyPr>
          <a:lstStyle/>
          <a:p>
            <a:r>
              <a:rPr lang="en-IN" b="1" dirty="0">
                <a:solidFill>
                  <a:schemeClr val="bg1"/>
                </a:solidFill>
                <a:latin typeface="Algerian" panose="04020705040A02060702" pitchFamily="82" charset="0"/>
              </a:rPr>
              <a:t>Website development tools and languages</a:t>
            </a:r>
            <a:r>
              <a:rPr lang="en-IN" b="1" dirty="0"/>
              <a:t/>
            </a:r>
            <a:br>
              <a:rPr lang="en-IN" b="1" dirty="0"/>
            </a:br>
            <a:endParaRPr lang="en-IN" dirty="0"/>
          </a:p>
        </p:txBody>
      </p:sp>
    </p:spTree>
    <p:extLst>
      <p:ext uri="{BB962C8B-B14F-4D97-AF65-F5344CB8AC3E}">
        <p14:creationId xmlns:p14="http://schemas.microsoft.com/office/powerpoint/2010/main" val="3346171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9329" y="1319755"/>
            <a:ext cx="8633453" cy="5075001"/>
          </a:xfrm>
        </p:spPr>
        <p:txBody>
          <a:bodyPr>
            <a:normAutofit/>
          </a:bodyPr>
          <a:lstStyle/>
          <a:p>
            <a:pPr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Bootstrap is the most popular front end framework in the recent time. It is sleek, intuitive, and powerful mobile first front-end framework for faster and easier web development. It uses HTML, CSS and JavaScript.</a:t>
            </a:r>
          </a:p>
          <a:p>
            <a:pPr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is supported by all popular browsers like Chrome, Firefox, Opera, Safari, Internet Explorer, etc. With just the knowledge of HTML and CSS anyone can get started with Bootstrap. Also the Bootstrap official site has a good documentation.</a:t>
            </a:r>
          </a:p>
          <a:p>
            <a:pPr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Bootstrap is famous for being developed with components that have the ability to follow the property of responsive designs</a:t>
            </a:r>
          </a:p>
          <a:p>
            <a:pPr marL="342900" indent="-342900" algn="just">
              <a:lnSpc>
                <a:spcPct val="11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Responsive Design is about using CSS and HTML to resize, hide, shrink, enlarge, or move the content to make it look good on any screen </a:t>
            </a:r>
          </a:p>
          <a:p>
            <a:pPr marL="342900" indent="-342900" algn="just">
              <a:lnSpc>
                <a:spcPct val="11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Responsive Design allow your page works for computer, tablets and mobile phones.</a:t>
            </a:r>
          </a:p>
        </p:txBody>
      </p:sp>
      <p:sp>
        <p:nvSpPr>
          <p:cNvPr id="4" name="Title 1">
            <a:extLst>
              <a:ext uri="{FF2B5EF4-FFF2-40B4-BE49-F238E27FC236}">
                <a16:creationId xmlns="" xmlns:a16="http://schemas.microsoft.com/office/drawing/2014/main" id="{2F31AC7A-FE01-4AD6-9E3A-4E10E482285B}"/>
              </a:ext>
            </a:extLst>
          </p:cNvPr>
          <p:cNvSpPr>
            <a:spLocks noGrp="1"/>
          </p:cNvSpPr>
          <p:nvPr>
            <p:ph type="title"/>
          </p:nvPr>
        </p:nvSpPr>
        <p:spPr>
          <a:xfrm>
            <a:off x="709329" y="490330"/>
            <a:ext cx="8122905" cy="676443"/>
          </a:xfrm>
        </p:spPr>
        <p:txBody>
          <a:bodyPr>
            <a:normAutofit/>
          </a:bodyPr>
          <a:lstStyle/>
          <a:p>
            <a:r>
              <a:rPr lang="en-IN" sz="3200" b="1" dirty="0">
                <a:solidFill>
                  <a:schemeClr val="bg1"/>
                </a:solidFill>
                <a:latin typeface="Algerian" panose="04020705040A02060702" pitchFamily="82" charset="0"/>
              </a:rPr>
              <a:t>Bootstrap	</a:t>
            </a:r>
          </a:p>
        </p:txBody>
      </p:sp>
    </p:spTree>
    <p:extLst>
      <p:ext uri="{BB962C8B-B14F-4D97-AF65-F5344CB8AC3E}">
        <p14:creationId xmlns:p14="http://schemas.microsoft.com/office/powerpoint/2010/main" val="21259812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 xmlns:a16="http://schemas.microsoft.com/office/drawing/2014/main" id="{64F4BF2E-CDC7-4FC3-BCD4-E44B3BAEE0C4}"/>
              </a:ext>
            </a:extLst>
          </p:cNvPr>
          <p:cNvSpPr>
            <a:spLocks noGrp="1"/>
          </p:cNvSpPr>
          <p:nvPr>
            <p:ph type="body" idx="1"/>
          </p:nvPr>
        </p:nvSpPr>
        <p:spPr>
          <a:xfrm>
            <a:off x="709328" y="1087260"/>
            <a:ext cx="8633453" cy="5154514"/>
          </a:xfrm>
        </p:spPr>
        <p:txBody>
          <a:bodyPr>
            <a:norm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PHP is an acronym for "PHP: Hypertext Preprocessor“ which is a server scripting language, and a powerful tool for making dynamic and interactive Web pages. It is widely-used, free and efficient alternative to competitors such as Microsoft's ASP.</a:t>
            </a:r>
          </a:p>
          <a:p>
            <a:pPr algn="just"/>
            <a:r>
              <a:rPr lang="en-US" sz="2000" dirty="0">
                <a:solidFill>
                  <a:schemeClr val="bg1"/>
                </a:solidFill>
                <a:latin typeface="Times New Roman" panose="02020603050405020304" pitchFamily="18" charset="0"/>
                <a:cs typeface="Times New Roman" panose="02020603050405020304" pitchFamily="18" charset="0"/>
              </a:rPr>
              <a:t>PHP files can contain text, HTML, CSS, JavaScript, and PHP code. Its code is executed on the server, and the result is returned to the browser as plain HTML.</a:t>
            </a:r>
          </a:p>
          <a:p>
            <a:pPr algn="just"/>
            <a:r>
              <a:rPr lang="en-US" sz="2000" dirty="0">
                <a:solidFill>
                  <a:schemeClr val="bg1"/>
                </a:solidFill>
                <a:latin typeface="Times New Roman" panose="02020603050405020304" pitchFamily="18" charset="0"/>
                <a:cs typeface="Times New Roman" panose="02020603050405020304" pitchFamily="18" charset="0"/>
              </a:rPr>
              <a:t>It is amazing and a powerful language as:</a:t>
            </a:r>
          </a:p>
          <a:p>
            <a:pPr marL="285750" indent="-28575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is powerful enough to be at the core of the biggest blogging system on the web (WordPress).</a:t>
            </a:r>
          </a:p>
          <a:p>
            <a:pPr marL="285750" indent="-28575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is deep enough to run the largest social network (Facebook)</a:t>
            </a:r>
          </a:p>
          <a:p>
            <a:pPr marL="285750" indent="-28575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is also easy enough to be a beginner's first server side language.</a:t>
            </a:r>
          </a:p>
          <a:p>
            <a:pPr marL="285750" indent="-28575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is integrated with a number of popular databases, including MySQL, PostgreSQL, Oracle, Sybase, Informix, and Microsoft SQL Server.</a:t>
            </a:r>
          </a:p>
          <a:p>
            <a:pPr algn="just"/>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C5B280D3-9D67-4324-BF73-175178532958}"/>
              </a:ext>
            </a:extLst>
          </p:cNvPr>
          <p:cNvSpPr>
            <a:spLocks noGrp="1"/>
          </p:cNvSpPr>
          <p:nvPr>
            <p:ph type="title"/>
          </p:nvPr>
        </p:nvSpPr>
        <p:spPr>
          <a:xfrm>
            <a:off x="709328" y="371061"/>
            <a:ext cx="8122905" cy="676443"/>
          </a:xfrm>
        </p:spPr>
        <p:txBody>
          <a:bodyPr>
            <a:normAutofit/>
          </a:bodyPr>
          <a:lstStyle/>
          <a:p>
            <a:r>
              <a:rPr lang="en-IN" sz="3200" b="1" dirty="0">
                <a:solidFill>
                  <a:schemeClr val="bg1"/>
                </a:solidFill>
                <a:latin typeface="Algerian" panose="04020705040A02060702" pitchFamily="82" charset="0"/>
              </a:rPr>
              <a:t>php</a:t>
            </a:r>
          </a:p>
        </p:txBody>
      </p:sp>
    </p:spTree>
    <p:extLst>
      <p:ext uri="{BB962C8B-B14F-4D97-AF65-F5344CB8AC3E}">
        <p14:creationId xmlns:p14="http://schemas.microsoft.com/office/powerpoint/2010/main" val="23971209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 xmlns:a16="http://schemas.microsoft.com/office/drawing/2014/main" id="{5D800E6D-C0A1-4A51-B4EE-1A59B3EDB017}"/>
              </a:ext>
            </a:extLst>
          </p:cNvPr>
          <p:cNvSpPr>
            <a:spLocks noGrp="1"/>
          </p:cNvSpPr>
          <p:nvPr>
            <p:ph type="body" idx="1"/>
          </p:nvPr>
        </p:nvSpPr>
        <p:spPr>
          <a:xfrm>
            <a:off x="709328" y="1030356"/>
            <a:ext cx="8633453" cy="5383695"/>
          </a:xfrm>
        </p:spPr>
        <p:txBody>
          <a:bodyPr>
            <a:no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MySQL is a fast, easy-to-use RDBMS being used for many small and big businesses. MySQL is becoming so popular as: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MySQL is released under an open-source license.</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MySQL is a very powerful program in its own right. It handles a large subset of the functionality of the most expensive and powerful database packages.</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MySQL uses a standard form of the well-known SQL data language.</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MySQL works on many operating systems and with many languages including PHP, PERL, C, C++, JAVA, etc.</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MySQL is very friendly to PHP, the most appreciated language for web development.</a:t>
            </a:r>
          </a:p>
          <a:p>
            <a:pPr marL="342900" indent="-3429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MySQL supports large databases, up to 50 million rows or more in a table. The default file size limit for a table is 4GB, but you can increase this (if your operating system can handle it) to a theoretical limit of 8 million terabytes.</a:t>
            </a:r>
          </a:p>
        </p:txBody>
      </p:sp>
      <p:sp>
        <p:nvSpPr>
          <p:cNvPr id="10" name="Title 1">
            <a:extLst>
              <a:ext uri="{FF2B5EF4-FFF2-40B4-BE49-F238E27FC236}">
                <a16:creationId xmlns="" xmlns:a16="http://schemas.microsoft.com/office/drawing/2014/main" id="{6532A373-EABD-43D9-92AA-F1F4FBDB7F67}"/>
              </a:ext>
            </a:extLst>
          </p:cNvPr>
          <p:cNvSpPr>
            <a:spLocks noGrp="1"/>
          </p:cNvSpPr>
          <p:nvPr>
            <p:ph type="title"/>
          </p:nvPr>
        </p:nvSpPr>
        <p:spPr>
          <a:xfrm>
            <a:off x="709328" y="278004"/>
            <a:ext cx="8122905" cy="676443"/>
          </a:xfrm>
        </p:spPr>
        <p:txBody>
          <a:bodyPr>
            <a:normAutofit/>
          </a:bodyPr>
          <a:lstStyle/>
          <a:p>
            <a:r>
              <a:rPr lang="en-IN" sz="3200" b="1" dirty="0" err="1" smtClean="0">
                <a:solidFill>
                  <a:schemeClr val="bg1"/>
                </a:solidFill>
                <a:latin typeface="Algerian" panose="04020705040A02060702" pitchFamily="82" charset="0"/>
              </a:rPr>
              <a:t>MySql</a:t>
            </a:r>
            <a:endParaRPr lang="en-IN" sz="32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495728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3215</TotalTime>
  <Words>1217</Words>
  <Application>Microsoft Office PowerPoint</Application>
  <PresentationFormat>Custom</PresentationFormat>
  <Paragraphs>92</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Slice</vt:lpstr>
      <vt:lpstr>PowerPoint Presentation</vt:lpstr>
      <vt:lpstr>Abstract:</vt:lpstr>
      <vt:lpstr>PowerPoint Presentation</vt:lpstr>
      <vt:lpstr>What is Website designing? </vt:lpstr>
      <vt:lpstr>Steps for effective website design</vt:lpstr>
      <vt:lpstr>Website development tools and languages </vt:lpstr>
      <vt:lpstr>Bootstrap </vt:lpstr>
      <vt:lpstr>php</vt:lpstr>
      <vt:lpstr>MySql</vt:lpstr>
      <vt:lpstr>PowerPoint Presentation</vt:lpstr>
      <vt:lpstr>PowerPoint Presentation</vt:lpstr>
      <vt:lpstr>Architecture of the project</vt:lpstr>
      <vt:lpstr>Database schema</vt:lpstr>
      <vt:lpstr>Snapshots</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with key understanding:</dc:title>
  <dc:creator>Nipun Rishi</dc:creator>
  <cp:lastModifiedBy>Windows User</cp:lastModifiedBy>
  <cp:revision>111</cp:revision>
  <dcterms:created xsi:type="dcterms:W3CDTF">2020-02-02T09:40:54Z</dcterms:created>
  <dcterms:modified xsi:type="dcterms:W3CDTF">2020-05-03T05:43:09Z</dcterms:modified>
</cp:coreProperties>
</file>